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3"/>
  </p:notesMasterIdLst>
  <p:sldIdLst>
    <p:sldId id="256" r:id="rId3"/>
    <p:sldId id="397" r:id="rId4"/>
    <p:sldId id="398" r:id="rId5"/>
    <p:sldId id="399" r:id="rId6"/>
    <p:sldId id="400" r:id="rId7"/>
    <p:sldId id="401" r:id="rId8"/>
    <p:sldId id="402" r:id="rId9"/>
    <p:sldId id="406" r:id="rId10"/>
    <p:sldId id="408" r:id="rId11"/>
    <p:sldId id="409" r:id="rId12"/>
    <p:sldId id="410" r:id="rId13"/>
    <p:sldId id="411" r:id="rId14"/>
    <p:sldId id="412" r:id="rId15"/>
    <p:sldId id="407" r:id="rId16"/>
    <p:sldId id="413" r:id="rId17"/>
    <p:sldId id="414" r:id="rId18"/>
    <p:sldId id="415" r:id="rId19"/>
    <p:sldId id="416" r:id="rId20"/>
    <p:sldId id="417" r:id="rId21"/>
    <p:sldId id="418" r:id="rId22"/>
    <p:sldId id="419" r:id="rId23"/>
    <p:sldId id="420" r:id="rId24"/>
    <p:sldId id="421" r:id="rId25"/>
    <p:sldId id="403" r:id="rId26"/>
    <p:sldId id="404" r:id="rId27"/>
    <p:sldId id="422" r:id="rId28"/>
    <p:sldId id="425" r:id="rId29"/>
    <p:sldId id="427" r:id="rId30"/>
    <p:sldId id="432" r:id="rId31"/>
    <p:sldId id="428" r:id="rId32"/>
    <p:sldId id="433" r:id="rId33"/>
    <p:sldId id="434" r:id="rId34"/>
    <p:sldId id="435" r:id="rId35"/>
    <p:sldId id="423" r:id="rId36"/>
    <p:sldId id="424" r:id="rId37"/>
    <p:sldId id="436" r:id="rId38"/>
    <p:sldId id="437" r:id="rId39"/>
    <p:sldId id="438" r:id="rId40"/>
    <p:sldId id="439" r:id="rId41"/>
    <p:sldId id="440" r:id="rId42"/>
    <p:sldId id="443" r:id="rId43"/>
    <p:sldId id="444" r:id="rId44"/>
    <p:sldId id="441" r:id="rId45"/>
    <p:sldId id="442" r:id="rId46"/>
    <p:sldId id="445" r:id="rId47"/>
    <p:sldId id="446" r:id="rId48"/>
    <p:sldId id="449" r:id="rId49"/>
    <p:sldId id="450" r:id="rId50"/>
    <p:sldId id="447" r:id="rId51"/>
    <p:sldId id="448" r:id="rId52"/>
    <p:sldId id="451" r:id="rId53"/>
    <p:sldId id="454" r:id="rId54"/>
    <p:sldId id="456" r:id="rId55"/>
    <p:sldId id="455" r:id="rId56"/>
    <p:sldId id="457" r:id="rId57"/>
    <p:sldId id="460" r:id="rId58"/>
    <p:sldId id="461" r:id="rId59"/>
    <p:sldId id="462" r:id="rId60"/>
    <p:sldId id="452" r:id="rId61"/>
    <p:sldId id="453" r:id="rId6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69122-00DF-4ED8-A5CD-706324438183}" type="datetimeFigureOut">
              <a:rPr lang="pt-BR" smtClean="0"/>
              <a:t>04/04/2025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2BCF5-01DD-47A0-B625-C28BD7E9288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123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410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984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225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348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116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73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678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801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84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303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717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882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142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195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784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449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390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013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764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387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100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6637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120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0842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42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0334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8264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9561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737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5398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9036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980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1841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6502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1352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4775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0125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9831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1146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4044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8728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7948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943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330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804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544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5577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0840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4798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408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2370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3014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7129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195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09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646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40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285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2493B-E8C9-E218-7115-D540C4A4D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C9E7D9-46B1-7939-9F06-3B1BD628C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09C526-C7FF-2E24-AC9C-D0B8801B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04/04/2025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8B2F05-417E-3A60-D28D-11C46EE2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955FC2-4B8E-AC77-AED1-3ABA8394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965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E5A5C-C0DA-66B3-1DF6-F26128EE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4ADC0F-76F7-FAC3-2B20-C713C0963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8FC563-D45C-75A0-62CC-D904F122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04/04/2025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99FDA0-16A1-3ECC-90E5-5DCC6F75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D44774-69CF-55B5-E94F-9A3266BA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256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342BDBC-C21C-73E7-F96B-E568C485F1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42202E-5CBF-5BAB-E9D3-FE0CB4155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0F6805-292F-6994-DA3A-AB9B665D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04/04/2025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AA4640-54B2-E755-4CC9-00BC2935E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FD09F6-634C-4736-87BE-CFF939FC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40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814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4723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6950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75410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6257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8132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5890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243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9AE0A-DD1E-5DB1-F764-A34376744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4B4EF8-5AF3-D4D6-EFD0-AE00179AF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13F30A-63BB-3F2B-4637-0D5DD328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04/04/2025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954B2C-B65F-C2E0-4D10-921D5B5F4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2845F7-39E4-903F-E777-582117CE8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84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3417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0488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2761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4499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A2F2A-0332-F083-24E6-294372292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66D4F8-68A2-B51C-260B-94402F946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32649E-5580-C972-2D01-AD34D849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04/04/2025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FE73AD-7784-54DF-69ED-F11B5AF22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FD1038-537C-3186-6EDB-5FA54395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348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DBA3F-50F6-5C60-7281-7BD79B0F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DB0B6-C0C9-EF90-E3C5-54B53101E1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E73740-9813-E930-0D63-3F9614F37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5ED625-4406-609B-2688-7C32F5E1A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04/04/2025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2D2BE4-A472-3D50-C153-117A88F31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7CE6E5-26C1-25E7-C867-AEBE59DEB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94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3F8B6-E8CC-51E1-9368-6DE79E83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8A7EE1-1BB7-4928-570B-61CDE07CD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CB70577-885C-F05B-FFB8-B2D17984D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8E3BFDC-3EE0-53A3-99C0-50B3E5B4EB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D3B26C7-6F27-B1D4-A066-70B9B613A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A99D4A3-2D21-1FAA-393D-E02F1E43D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04/04/2025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79AE02F-CC48-CA91-6848-481E19663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F1AF15-BAD7-79A8-FDB9-C0286C2E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312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3188A-090B-0574-3B26-0B3A1F06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1EC5AF2-A4F7-CAE3-8754-66C61E98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04/04/2025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BC6AFDE-6A51-8C60-C1AC-1F2A70272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D979956-FCCE-52C4-622D-955946A15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0921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6EC59BA-1226-4BB3-DED5-A9DDA23B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04/04/2025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B18B0D8-69CA-A8A6-D27A-92AED2EFD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1AB4D4-B5A1-6B3F-2A4D-08C348CA7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952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A8E6B-AFDC-5BC5-67D0-16153BC9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E75A82-B610-47B7-21DF-38A20CC6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F16948-1517-5F59-D3C0-68A46C1E7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C8DFCF-6A9D-409B-5871-EA4372AE7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04/04/2025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0C15E1-BBA1-D24F-1BD0-46A34D2A8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C5BA888-8046-F3EE-D9D1-A97A041CC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810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731AE3-A304-1F1E-152E-31BC9482D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2C9DB78-5CF9-40CD-B320-8738E2C30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0F0099-ECC5-2CC1-F840-F69B1921E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C7B6BF-9775-CF67-C245-72DDA2B4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04/04/2025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25A530-A367-8271-BB99-EBB866EC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6051EC-8D0B-3CD5-38DD-E513C546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7305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67E03B4-9583-4A36-D2C2-B13E96B0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0BB5FC-BF94-F6F9-16DE-84B2748ED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7A2526-A94D-71C0-11F4-9AA40C85C7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BB350-56BB-4E7D-B9EC-3FEB16C887A3}" type="datetimeFigureOut">
              <a:rPr lang="pt-BR" smtClean="0"/>
              <a:t>04/04/2025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2B95D9-FEF1-219D-7230-2E97058AEF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58227C-5DBE-4269-E75E-3CFA106C7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058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836567" y="159983"/>
            <a:ext cx="1135367" cy="4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84457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C4403-AAB3-C0D8-7398-4F83669F0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B820FB-F7D9-94DB-662E-3F9D922C50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79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Vou montar esse data center!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Imagem 5" descr="Homem com roupa azul&#10;&#10;Descrição gerada automaticamente com confiança média">
            <a:extLst>
              <a:ext uri="{FF2B5EF4-FFF2-40B4-BE49-F238E27FC236}">
                <a16:creationId xmlns:a16="http://schemas.microsoft.com/office/drawing/2014/main" id="{4C0DCB81-9B13-D777-2031-B780F4313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176" y="2243669"/>
            <a:ext cx="3343321" cy="2005993"/>
          </a:xfrm>
          <a:prstGeom prst="rect">
            <a:avLst/>
          </a:prstGeom>
        </p:spPr>
      </p:pic>
      <p:pic>
        <p:nvPicPr>
          <p:cNvPr id="9" name="Imagem 8" descr="Circuito eletrônico com fios&#10;&#10;Descrição gerada automaticamente com confiança média">
            <a:extLst>
              <a:ext uri="{FF2B5EF4-FFF2-40B4-BE49-F238E27FC236}">
                <a16:creationId xmlns:a16="http://schemas.microsoft.com/office/drawing/2014/main" id="{4A498F3B-EBFC-4800-38BC-067CF1FE7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496" y="2243669"/>
            <a:ext cx="3818099" cy="2005993"/>
          </a:xfrm>
          <a:prstGeom prst="rect">
            <a:avLst/>
          </a:prstGeom>
        </p:spPr>
      </p:pic>
      <p:pic>
        <p:nvPicPr>
          <p:cNvPr id="12" name="Imagem 11" descr="Uma imagem contendo no interior, computador, cozinha, balcão&#10;&#10;Descrição gerada automaticamente">
            <a:extLst>
              <a:ext uri="{FF2B5EF4-FFF2-40B4-BE49-F238E27FC236}">
                <a16:creationId xmlns:a16="http://schemas.microsoft.com/office/drawing/2014/main" id="{7B8D9FD3-ACB0-9C4D-F027-412E8EFA2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496" y="4249662"/>
            <a:ext cx="4222648" cy="2206335"/>
          </a:xfrm>
          <a:prstGeom prst="rect">
            <a:avLst/>
          </a:prstGeom>
        </p:spPr>
      </p:pic>
      <p:pic>
        <p:nvPicPr>
          <p:cNvPr id="14" name="Imagem 13" descr="Homem em pé em porta de vidro&#10;&#10;Descrição gerada automaticamente">
            <a:extLst>
              <a:ext uri="{FF2B5EF4-FFF2-40B4-BE49-F238E27FC236}">
                <a16:creationId xmlns:a16="http://schemas.microsoft.com/office/drawing/2014/main" id="{59451AE8-9113-252A-801D-285A7AFFC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22" y="2232211"/>
            <a:ext cx="3351009" cy="2393579"/>
          </a:xfrm>
          <a:prstGeom prst="rect">
            <a:avLst/>
          </a:prstGeom>
        </p:spPr>
      </p:pic>
      <p:pic>
        <p:nvPicPr>
          <p:cNvPr id="17" name="Imagem 16" descr="Metrô passando por cima de entrada de estabelecimento&#10;&#10;Descrição gerada automaticamente com confiança média">
            <a:extLst>
              <a:ext uri="{FF2B5EF4-FFF2-40B4-BE49-F238E27FC236}">
                <a16:creationId xmlns:a16="http://schemas.microsoft.com/office/drawing/2014/main" id="{A0C6114A-E423-6F5B-31EB-4D11AED4E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4997" y="4249662"/>
            <a:ext cx="3660499" cy="244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5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$$$$$$....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" name="Imagem 12" descr="Uma imagem contendo pessoa, no interior, homem, segurando&#10;&#10;Descrição gerada automaticamente">
            <a:extLst>
              <a:ext uri="{FF2B5EF4-FFF2-40B4-BE49-F238E27FC236}">
                <a16:creationId xmlns:a16="http://schemas.microsoft.com/office/drawing/2014/main" id="{0CC4ED6D-3C3B-EE2F-EB56-27FF1CD71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00" y="2171958"/>
            <a:ext cx="5338411" cy="4052047"/>
          </a:xfrm>
          <a:prstGeom prst="rect">
            <a:avLst/>
          </a:prstGeom>
        </p:spPr>
      </p:pic>
      <p:pic>
        <p:nvPicPr>
          <p:cNvPr id="15" name="Imagem 14" descr="Homem com a boca aberta&#10;&#10;Descrição gerada automaticamente">
            <a:extLst>
              <a:ext uri="{FF2B5EF4-FFF2-40B4-BE49-F238E27FC236}">
                <a16:creationId xmlns:a16="http://schemas.microsoft.com/office/drawing/2014/main" id="{0E044451-9FF3-6EAC-2911-142AAC607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113" y="2442355"/>
            <a:ext cx="5330601" cy="29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se...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2AD388F2-D4BE-9CB6-8F0B-022CF4285A17}"/>
              </a:ext>
            </a:extLst>
          </p:cNvPr>
          <p:cNvSpPr txBox="1"/>
          <p:nvPr/>
        </p:nvSpPr>
        <p:spPr>
          <a:xfrm>
            <a:off x="751401" y="2519082"/>
            <a:ext cx="9605468" cy="407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Todo o investimento nesse data center não for necessário dada sua demanda ?</a:t>
            </a:r>
          </a:p>
          <a:p>
            <a:pPr marL="457189" lvl="6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Um dia seu negócio crescer e a infraestrutura não suportar a demanda de usuários ?</a:t>
            </a:r>
          </a:p>
        </p:txBody>
      </p:sp>
    </p:spTree>
    <p:extLst>
      <p:ext uri="{BB962C8B-B14F-4D97-AF65-F5344CB8AC3E}">
        <p14:creationId xmlns:p14="http://schemas.microsoft.com/office/powerpoint/2010/main" val="52996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Então seria ideal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2AD388F2-D4BE-9CB6-8F0B-022CF4285A17}"/>
              </a:ext>
            </a:extLst>
          </p:cNvPr>
          <p:cNvSpPr txBox="1"/>
          <p:nvPr/>
        </p:nvSpPr>
        <p:spPr>
          <a:xfrm>
            <a:off x="751401" y="2519082"/>
            <a:ext cx="9605468" cy="407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Economia de recursos e custo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Escalabilidade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Elasticidade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Disponibilidade</a:t>
            </a:r>
          </a:p>
        </p:txBody>
      </p:sp>
    </p:spTree>
    <p:extLst>
      <p:ext uri="{BB962C8B-B14F-4D97-AF65-F5344CB8AC3E}">
        <p14:creationId xmlns:p14="http://schemas.microsoft.com/office/powerpoint/2010/main" val="3247719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EC2 -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Compute Cloud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751401" y="2519082"/>
            <a:ext cx="9605468" cy="407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Capacidade computacional segura e redimensionável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Computação: CPU, Memória, Rede, Armazenamento, Sistema operacional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Definição de preço conforme uso e modalidades específicas a necessidade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Instâncias com tipos otimizados para sua atividade</a:t>
            </a:r>
          </a:p>
        </p:txBody>
      </p:sp>
    </p:spTree>
    <p:extLst>
      <p:ext uri="{BB962C8B-B14F-4D97-AF65-F5344CB8AC3E}">
        <p14:creationId xmlns:p14="http://schemas.microsoft.com/office/powerpoint/2010/main" val="3001438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chave - Instância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751402" y="2519083"/>
            <a:ext cx="9271141" cy="192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Servidor virtual na nuvem AWS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Possui configurações de memória, CPU, disco, rede e sistema operacional</a:t>
            </a:r>
          </a:p>
        </p:txBody>
      </p:sp>
    </p:spTree>
    <p:extLst>
      <p:ext uri="{BB962C8B-B14F-4D97-AF65-F5344CB8AC3E}">
        <p14:creationId xmlns:p14="http://schemas.microsoft.com/office/powerpoint/2010/main" val="3163406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Ciclo de vida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A292EF0C-4ABC-EC8B-3FDB-59C87906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86" y="2171958"/>
            <a:ext cx="88773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70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instância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751402" y="2519083"/>
            <a:ext cx="9271141" cy="192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Diferentes tipos para casos de uso diferentes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Várias combinações diferentes de configurações</a:t>
            </a:r>
          </a:p>
        </p:txBody>
      </p:sp>
    </p:spTree>
    <p:extLst>
      <p:ext uri="{BB962C8B-B14F-4D97-AF65-F5344CB8AC3E}">
        <p14:creationId xmlns:p14="http://schemas.microsoft.com/office/powerpoint/2010/main" val="2167887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instância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751402" y="2519082"/>
            <a:ext cx="9271141" cy="3666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Uso geral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Otimizadas para computação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Otimizadas para memória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Computação acelerada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Otimizadas para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66215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Uso Geral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751402" y="2519082"/>
            <a:ext cx="8544999" cy="242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Equilíbrio de recursos de computação, memória e rede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Indicado para servidores de aplicativo, jogos, </a:t>
            </a:r>
            <a:r>
              <a:rPr lang="pt-BR" sz="2667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banco de dados pequenos</a:t>
            </a:r>
          </a:p>
        </p:txBody>
      </p: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5AB4F1BE-66A2-950B-DCF0-E9B7B519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544" y="3185704"/>
            <a:ext cx="1538781" cy="1844232"/>
          </a:xfrm>
          <a:prstGeom prst="rect">
            <a:avLst/>
          </a:prstGeom>
        </p:spPr>
      </p:pic>
      <p:pic>
        <p:nvPicPr>
          <p:cNvPr id="5" name="Imagem 4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14381869-EE45-0911-6A88-834C3A721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31" y="1711523"/>
            <a:ext cx="2463989" cy="1387032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EA6D11D5-7E88-2F22-6DC9-B6A9DCD0B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8959" y="3429001"/>
            <a:ext cx="1455516" cy="14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8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Willyan Guimarães - @willyancaetanodev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754031" y="2004233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Computação em AWS</a:t>
            </a:r>
            <a:endParaRPr lang="en-US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084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Otimizadas para computação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751402" y="2519082"/>
            <a:ext cx="9925564" cy="3666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Ideal para cargas de trabalho que exigem processadores de alto desempenho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 ser usado para os mesmos casos de uso da categoria de uso geral mas quando se deseja um melhor desempenho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Ideal também para processamento em lote</a:t>
            </a:r>
          </a:p>
        </p:txBody>
      </p:sp>
    </p:spTree>
    <p:extLst>
      <p:ext uri="{BB962C8B-B14F-4D97-AF65-F5344CB8AC3E}">
        <p14:creationId xmlns:p14="http://schemas.microsoft.com/office/powerpoint/2010/main" val="1618545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Otimizadas para memória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751403" y="2519083"/>
            <a:ext cx="9333893" cy="264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Projeto para alto desempenho no processamento de grandes quantidades de informações na memória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Exemplo: Bancos de dados de alto desempenho, processamento em tempo real de dados</a:t>
            </a:r>
          </a:p>
        </p:txBody>
      </p:sp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59205B6-E1C5-9D48-FA7E-18715E8AD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489" y="3503633"/>
            <a:ext cx="3634883" cy="15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2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Computação acelerada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751401" y="2519082"/>
            <a:ext cx="8948411" cy="3666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 aceleração de hardware ou coprocessadores para executar alguns funções de forma mais eficiente do que em um software executado direto na CPU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Exemplos de casos de uso: Cálculo de ponto flutuante, processamento de gráficos e correspondência de padrões de dados.</a:t>
            </a:r>
          </a:p>
        </p:txBody>
      </p:sp>
      <p:pic>
        <p:nvPicPr>
          <p:cNvPr id="4" name="Imagem 3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3E174589-0314-FDF1-D099-B31B2473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99812" y="2675757"/>
            <a:ext cx="2171955" cy="21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33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399" y="1045957"/>
            <a:ext cx="11082012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Otimizadas para armazenamento</a:t>
            </a:r>
            <a:endParaRPr lang="pt-BR" sz="5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751402" y="2519082"/>
            <a:ext cx="8293985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Ideal para cargas de trabalho que exigem acesso de leitura e gravação com grande volume de dados.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Casos de uso:  Sistemas de arquivos distribuídos, Data </a:t>
            </a:r>
            <a:r>
              <a:rPr lang="pt-BR" sz="2667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warehouse</a:t>
            </a: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sistema de processamento de transações on-line.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BE2CD0AA-EBDF-89BA-3313-680F4F09B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28848" y="2519082"/>
            <a:ext cx="2599765" cy="2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27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49E92409-C01F-69C7-E8D7-7E9493CE4E70}"/>
              </a:ext>
            </a:extLst>
          </p:cNvPr>
          <p:cNvSpPr txBox="1"/>
          <p:nvPr/>
        </p:nvSpPr>
        <p:spPr>
          <a:xfrm>
            <a:off x="0" y="1374409"/>
            <a:ext cx="10689200" cy="4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https://aws.amazon.com/pt/ec2/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https://docs.aws.amazon.com/pt_br/AWSEC2/latest/UserGuide/concepts.html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https://aws.amazon.com/pt/ec2/instance-types/</a:t>
            </a:r>
          </a:p>
        </p:txBody>
      </p:sp>
    </p:spTree>
    <p:extLst>
      <p:ext uri="{BB962C8B-B14F-4D97-AF65-F5344CB8AC3E}">
        <p14:creationId xmlns:p14="http://schemas.microsoft.com/office/powerpoint/2010/main" val="3881832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247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 EC2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AutoScaling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940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399" y="1045957"/>
            <a:ext cx="11082012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cenário com EC2</a:t>
            </a:r>
            <a:endParaRPr lang="pt-BR" sz="5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Imagem 4" descr="Gráfico, Histograma&#10;&#10;Descrição gerada automaticamente">
            <a:extLst>
              <a:ext uri="{FF2B5EF4-FFF2-40B4-BE49-F238E27FC236}">
                <a16:creationId xmlns:a16="http://schemas.microsoft.com/office/drawing/2014/main" id="{C20B7C86-687A-148A-9B45-730D84BD3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989" y="2293653"/>
            <a:ext cx="5601481" cy="35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76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399" y="1045957"/>
            <a:ext cx="11082012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Escalar para capacidade total</a:t>
            </a:r>
            <a:endParaRPr lang="pt-BR" sz="5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70FD0187-47D7-2BB9-B89D-37A06140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20" y="2171957"/>
            <a:ext cx="5766605" cy="40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28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399" y="1045957"/>
            <a:ext cx="11082012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Escalar para capacidade média</a:t>
            </a:r>
            <a:endParaRPr lang="pt-BR" sz="5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 descr="Gráfico, Histograma&#10;&#10;Descrição gerada automaticamente">
            <a:extLst>
              <a:ext uri="{FF2B5EF4-FFF2-40B4-BE49-F238E27FC236}">
                <a16:creationId xmlns:a16="http://schemas.microsoft.com/office/drawing/2014/main" id="{D120473E-BF74-258E-BF61-04D3C8897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378" y="2171957"/>
            <a:ext cx="5601481" cy="40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44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754033" y="2476967"/>
            <a:ext cx="10689200" cy="2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597" lvl="1" algn="just" defTabSz="1219170">
              <a:buClr>
                <a:srgbClr val="000000"/>
              </a:buClr>
              <a:buSzPts val="1600"/>
              <a:defRPr/>
            </a:pPr>
            <a:r>
              <a:rPr lang="pt-BR" sz="3200" kern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Conhecer os principais serviços de computação na AWS.</a:t>
            </a:r>
            <a:endParaRPr lang="pt-BR" sz="3200" kern="0">
              <a:solidFill>
                <a:srgbClr val="040A24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1270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399" y="1045957"/>
            <a:ext cx="11082012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Escalar conforme necessidade</a:t>
            </a:r>
            <a:endParaRPr lang="pt-BR" sz="5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8E544B19-E1C6-2F6B-0B36-17A3F3ED7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90" y="2171958"/>
            <a:ext cx="6261973" cy="397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87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EC2 Auto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Provê escalabilidade horizontal para seus serviços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Melhora a tolerância a falhas com identificação de instâncias indisponíveis e implantação </a:t>
            </a:r>
            <a:r>
              <a:rPr lang="pt-BR" sz="2667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multi-AZ</a:t>
            </a:r>
            <a:endParaRPr lang="pt-BR" sz="2667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Melhor gerenciamento de custos</a:t>
            </a:r>
          </a:p>
        </p:txBody>
      </p:sp>
    </p:spTree>
    <p:extLst>
      <p:ext uri="{BB962C8B-B14F-4D97-AF65-F5344CB8AC3E}">
        <p14:creationId xmlns:p14="http://schemas.microsoft.com/office/powerpoint/2010/main" val="2021750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é a configuração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9E04856B-3F60-D400-15BD-ED94820E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460" y="2696684"/>
            <a:ext cx="3937549" cy="284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44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Abordagem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Preditivo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Dinâmico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É possível combinar os dois</a:t>
            </a:r>
          </a:p>
        </p:txBody>
      </p:sp>
    </p:spTree>
    <p:extLst>
      <p:ext uri="{BB962C8B-B14F-4D97-AF65-F5344CB8AC3E}">
        <p14:creationId xmlns:p14="http://schemas.microsoft.com/office/powerpoint/2010/main" val="1918625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320621"/>
            <a:ext cx="10689200" cy="4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https://aws.amazon.com/pt/ec2/autoscaling/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https://pt.wikipedia.org/wiki/Escalabilidade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https://docs.aws.amazon.com/pt_br/AWSEC2/latest/UserGuide/concepts.html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https://docs.aws.amazon.com/pt_br/autoscaling/ec2/userguide/ec2-auto-scaling-predictive-scaling.html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https://docs.aws.amazon.com/pt_br/autoscaling/ec2/userguide/as-scale-based-on-demand.html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5597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366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 Load Balancing - ELB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937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ELB –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Load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Balancing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Balanceamento de carga de aplicação, gateway e rede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Escopo regional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Escala de forma automática, sem custos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Junto ao EC2 </a:t>
            </a:r>
            <a:r>
              <a:rPr lang="pt-BR" sz="2667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AutoScaling</a:t>
            </a: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permite criar aplicações altamente disponíveis</a:t>
            </a:r>
          </a:p>
        </p:txBody>
      </p:sp>
    </p:spTree>
    <p:extLst>
      <p:ext uri="{BB962C8B-B14F-4D97-AF65-F5344CB8AC3E}">
        <p14:creationId xmlns:p14="http://schemas.microsoft.com/office/powerpoint/2010/main" val="358449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320621"/>
            <a:ext cx="10689200" cy="4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https://aws.amazon.com/pt/elasticloadbalancing/?nc=sn&amp;loc=0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https://docs.aws.amazon.com/pt_br/elasticloadbalancing/latest/application/introduction.html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9082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2817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754033" y="848733"/>
            <a:ext cx="98804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904739" y="2468973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3733" b="1" ker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945284" y="2545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Elastic Compute Cloud – EC2</a:t>
            </a:r>
            <a:endParaRPr sz="3200" kern="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904739" y="3744957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2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3017000" y="3821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Amazon EC2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AutoScaling</a:t>
            </a:r>
            <a:endParaRPr sz="3200" kern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904739" y="5020941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3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3017000" y="5007200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Elastic Load Balancing – ELB</a:t>
            </a:r>
            <a:endParaRPr sz="3200" kern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719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mensageria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887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Simple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Queue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 – SQS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Sistema de enfileiramento de mensagens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Um usuário envia uma mensagem para fila, o outro usuário lê, processa e a exclui da fila</a:t>
            </a:r>
          </a:p>
        </p:txBody>
      </p:sp>
    </p:spTree>
    <p:extLst>
      <p:ext uri="{BB962C8B-B14F-4D97-AF65-F5344CB8AC3E}">
        <p14:creationId xmlns:p14="http://schemas.microsoft.com/office/powerpoint/2010/main" val="1171786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Simple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Notification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 – SNS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Sistema pub/sub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Utiliza tópicos como estrutura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Usuário publica mensagens no tópico e assinantes escutam</a:t>
            </a:r>
          </a:p>
        </p:txBody>
      </p:sp>
    </p:spTree>
    <p:extLst>
      <p:ext uri="{BB962C8B-B14F-4D97-AF65-F5344CB8AC3E}">
        <p14:creationId xmlns:p14="http://schemas.microsoft.com/office/powerpoint/2010/main" val="4039717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562668"/>
            <a:ext cx="10689200" cy="4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https://aws.amazon.com/pt/messaging/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https://aws.amazon.com/pt/sqs/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https://aws.amazon.com/pt/sns/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7561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8192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Computação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sem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servidor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700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computação sem servidor ?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Também chamado pelo termo “</a:t>
            </a:r>
            <a:r>
              <a:rPr lang="pt-BR" sz="2667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Serverless</a:t>
            </a: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O termo “sem servidor” significa que o código é executado em servidores sem que você precise provisionar ou gerenciar esses servidores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Capacidade automaticamente ajustada pelo serviço, sem necessidade de nenhuma configuração</a:t>
            </a:r>
          </a:p>
        </p:txBody>
      </p:sp>
    </p:spTree>
    <p:extLst>
      <p:ext uri="{BB962C8B-B14F-4D97-AF65-F5344CB8AC3E}">
        <p14:creationId xmlns:p14="http://schemas.microsoft.com/office/powerpoint/2010/main" val="4252217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AWS Lambda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Execução de código sem provisionar servidores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Código organizado em funções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Você pode escolher a linguagem de programação de sua preferência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Executa a partir de eventos ou chamadas diretas a API do Lambda</a:t>
            </a:r>
          </a:p>
        </p:txBody>
      </p:sp>
    </p:spTree>
    <p:extLst>
      <p:ext uri="{BB962C8B-B14F-4D97-AF65-F5344CB8AC3E}">
        <p14:creationId xmlns:p14="http://schemas.microsoft.com/office/powerpoint/2010/main" val="2726425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Word&#10;&#10;Descrição gerada automaticamente com confiança média">
            <a:extLst>
              <a:ext uri="{FF2B5EF4-FFF2-40B4-BE49-F238E27FC236}">
                <a16:creationId xmlns:a16="http://schemas.microsoft.com/office/drawing/2014/main" id="{39C68F21-4E79-50B4-E280-5110EB49A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8" t="2528" r="3063" b="5716"/>
          <a:stretch/>
        </p:blipFill>
        <p:spPr>
          <a:xfrm>
            <a:off x="3026732" y="309000"/>
            <a:ext cx="6138536" cy="6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50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562668"/>
            <a:ext cx="10689200" cy="4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https://aws.amazon.com/pt/lambda/getting-started/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https://docs.aws.amazon.com/pt_br/lambda/?id=docs_gateway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https://docs.aws.amazon.com/pt_br/lambda/latest/dg/welcome.html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1700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754033" y="848733"/>
            <a:ext cx="98804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904739" y="2468973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4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945284" y="2545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Serviços</a:t>
            </a: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mensageria</a:t>
            </a:r>
            <a:endParaRPr lang="pt-BR" sz="3200" kern="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Google Shape;183;p17">
            <a:extLst>
              <a:ext uri="{FF2B5EF4-FFF2-40B4-BE49-F238E27FC236}">
                <a16:creationId xmlns:a16="http://schemas.microsoft.com/office/drawing/2014/main" id="{EF72B5E4-05E2-BCEB-B25E-CFCBC4D58BA7}"/>
              </a:ext>
            </a:extLst>
          </p:cNvPr>
          <p:cNvSpPr txBox="1"/>
          <p:nvPr/>
        </p:nvSpPr>
        <p:spPr>
          <a:xfrm>
            <a:off x="904739" y="3731200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5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5" name="Google Shape;184;p17">
            <a:extLst>
              <a:ext uri="{FF2B5EF4-FFF2-40B4-BE49-F238E27FC236}">
                <a16:creationId xmlns:a16="http://schemas.microsoft.com/office/drawing/2014/main" id="{E74A5CD4-2BCB-7B41-4473-5669635D96BE}"/>
              </a:ext>
            </a:extLst>
          </p:cNvPr>
          <p:cNvSpPr/>
          <p:nvPr/>
        </p:nvSpPr>
        <p:spPr>
          <a:xfrm>
            <a:off x="2945284" y="3807393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Computação</a:t>
            </a: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lang="pt-BR" sz="3200" kern="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8" name="Google Shape;183;p17">
            <a:extLst>
              <a:ext uri="{FF2B5EF4-FFF2-40B4-BE49-F238E27FC236}">
                <a16:creationId xmlns:a16="http://schemas.microsoft.com/office/drawing/2014/main" id="{943B259A-0280-B069-98EB-E7A38EC754BE}"/>
              </a:ext>
            </a:extLst>
          </p:cNvPr>
          <p:cNvSpPr txBox="1"/>
          <p:nvPr/>
        </p:nvSpPr>
        <p:spPr>
          <a:xfrm>
            <a:off x="904739" y="4993427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6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9" name="Google Shape;184;p17">
            <a:extLst>
              <a:ext uri="{FF2B5EF4-FFF2-40B4-BE49-F238E27FC236}">
                <a16:creationId xmlns:a16="http://schemas.microsoft.com/office/drawing/2014/main" id="{43CD3E5A-0D7E-8286-7A20-A2F34DB0A60C}"/>
              </a:ext>
            </a:extLst>
          </p:cNvPr>
          <p:cNvSpPr/>
          <p:nvPr/>
        </p:nvSpPr>
        <p:spPr>
          <a:xfrm>
            <a:off x="2945284" y="5069620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Containers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AWS</a:t>
            </a:r>
            <a:endParaRPr lang="pt-BR" sz="3200" kern="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9047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954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6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Containers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AWS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727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Containers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Forma padrão de empacotar seu aplicativo em um único objeto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Executados como processos isolados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4796927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Containers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E2D3DA3-AB43-106F-3069-3B7442E8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800" y="2263504"/>
            <a:ext cx="9417600" cy="35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92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AWS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53EA139-7873-8065-B44C-15738E958202}"/>
              </a:ext>
            </a:extLst>
          </p:cNvPr>
          <p:cNvSpPr txBox="1"/>
          <p:nvPr/>
        </p:nvSpPr>
        <p:spPr>
          <a:xfrm>
            <a:off x="954601" y="27222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ECR –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Elastic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Container Registry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ECS –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Elastic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Container Service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EKS –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Elastic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Kubernetes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Service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AWS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Fargate</a:t>
            </a:r>
            <a:endParaRPr lang="pt-BR" sz="2667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04066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ECR –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Container Registry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AA7A5F1E-AF6D-1A0C-BB02-4D7E7B54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20" y="2250142"/>
            <a:ext cx="11390361" cy="356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09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ECS –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Container Service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90C6BBB5-BC0D-C875-866F-C10D66103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88" y="2519082"/>
            <a:ext cx="7366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35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EKS –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Kubernetes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744BBB7-53F6-7D52-BA93-3F7AA7ECD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250141"/>
            <a:ext cx="9580800" cy="367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260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56150" y="81733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Fargate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5FF014C-4A64-AF1D-2AC1-151A9587E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023315"/>
            <a:ext cx="11620500" cy="47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846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562668"/>
            <a:ext cx="10689200" cy="4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https://aws.amazon.com/pt/containers/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https://aws.amazon.com/pt/ecr/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https://aws.amazon.com/pt/ecs/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https://aws.amazon.com/pt/eks/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66733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754033" y="1974733"/>
            <a:ext cx="10689200" cy="4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507987" algn="just" defTabSz="1219170">
              <a:buClr>
                <a:srgbClr val="040A24"/>
              </a:buClr>
              <a:buSzPts val="2400"/>
              <a:buFont typeface="Calibri"/>
              <a:buChar char="●"/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lang="en-US" sz="3200" kern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 algn="just" defTabSz="1219170">
              <a:buClr>
                <a:srgbClr val="040A24"/>
              </a:buClr>
              <a:buSzPts val="2400"/>
              <a:buFont typeface="Calibri"/>
              <a:buChar char="●"/>
              <a:defRPr/>
            </a:pPr>
            <a:endParaRPr sz="3200" kern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42999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0648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 Compute Cloud – EC2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58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cenário real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5AFC6FF-EE31-08B5-7B4B-1CCD6C844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94" y="2367253"/>
            <a:ext cx="5054599" cy="2657275"/>
          </a:xfrm>
          <a:prstGeom prst="rect">
            <a:avLst/>
          </a:prstGeom>
        </p:spPr>
      </p:pic>
      <p:pic>
        <p:nvPicPr>
          <p:cNvPr id="6" name="Imagem 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51FF03D5-65DA-917E-3E21-A49C57964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722" y="2216714"/>
            <a:ext cx="4930589" cy="2958353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C71B2175-A3E1-1836-A7A1-4206B2394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330" y="4464424"/>
            <a:ext cx="1899901" cy="2277035"/>
          </a:xfrm>
          <a:prstGeom prst="rect">
            <a:avLst/>
          </a:prstGeom>
        </p:spPr>
      </p:pic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992A1864-8EC5-C425-7250-087694B26E2A}"/>
              </a:ext>
            </a:extLst>
          </p:cNvPr>
          <p:cNvCxnSpPr>
            <a:cxnSpLocks/>
            <a:stCxn id="6" idx="2"/>
            <a:endCxn id="10" idx="3"/>
          </p:cNvCxnSpPr>
          <p:nvPr/>
        </p:nvCxnSpPr>
        <p:spPr>
          <a:xfrm rot="5400000">
            <a:off x="7589687" y="4432613"/>
            <a:ext cx="427875" cy="19127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979B53D0-7E95-44E7-475C-B9E9780C4305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3766355" y="4421967"/>
            <a:ext cx="578413" cy="17835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943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Vou montar esse data center!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C71B2175-A3E1-1836-A7A1-4206B2394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18" y="3149604"/>
            <a:ext cx="1899901" cy="2277035"/>
          </a:xfrm>
          <a:prstGeom prst="rect">
            <a:avLst/>
          </a:prstGeom>
        </p:spPr>
      </p:pic>
      <p:pic>
        <p:nvPicPr>
          <p:cNvPr id="5" name="Imagem 4" descr="Loja com janelas de vidro&#10;&#10;Descrição gerada automaticamente">
            <a:extLst>
              <a:ext uri="{FF2B5EF4-FFF2-40B4-BE49-F238E27FC236}">
                <a16:creationId xmlns:a16="http://schemas.microsoft.com/office/drawing/2014/main" id="{1268774B-86C2-29CA-D79B-5D3BEF651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427" y="2406093"/>
            <a:ext cx="6691656" cy="3764056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A7F7CCDF-1BA7-C463-B956-2E94577BA75B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027819" y="4087905"/>
            <a:ext cx="1344608" cy="200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483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1121</Words>
  <Application>Microsoft Office PowerPoint</Application>
  <PresentationFormat>Widescreen</PresentationFormat>
  <Paragraphs>170</Paragraphs>
  <Slides>60</Slides>
  <Notes>59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Tema do Office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Seabra</dc:creator>
  <cp:lastModifiedBy>Renato Seabra</cp:lastModifiedBy>
  <cp:revision>2</cp:revision>
  <dcterms:created xsi:type="dcterms:W3CDTF">2023-04-04T16:19:27Z</dcterms:created>
  <dcterms:modified xsi:type="dcterms:W3CDTF">2025-04-04T12:25:43Z</dcterms:modified>
</cp:coreProperties>
</file>